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sldIdLst>
    <p:sldId id="292" r:id="rId6"/>
    <p:sldId id="293" r:id="rId7"/>
    <p:sldId id="294" r:id="rId8"/>
    <p:sldId id="295" r:id="rId9"/>
    <p:sldId id="296" r:id="rId10"/>
    <p:sldId id="297" r:id="rId11"/>
    <p:sldId id="319" r:id="rId12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1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9A7"/>
    <a:srgbClr val="155697"/>
    <a:srgbClr val="83C55B"/>
    <a:srgbClr val="0070C0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8" autoAdjust="0"/>
    <p:restoredTop sz="70480" autoAdjust="0"/>
  </p:normalViewPr>
  <p:slideViewPr>
    <p:cSldViewPr snapToGrid="0" showGuides="1">
      <p:cViewPr varScale="1">
        <p:scale>
          <a:sx n="104" d="100"/>
          <a:sy n="104" d="100"/>
        </p:scale>
        <p:origin x="1230" y="102"/>
      </p:cViewPr>
      <p:guideLst>
        <p:guide orient="horz" pos="781"/>
        <p:guide pos="4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5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2020-02-11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 här presentationen</a:t>
            </a:r>
            <a:r>
              <a:rPr lang="sv-SE" baseline="0" dirty="0"/>
              <a:t> hjälper dig som chef att förklara varför och hur vi kan arbeta med personcentrerad vård genom att ställa frågan Vad är viktigt för dig? till patienter, närstående och medarbetare.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68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är viktigt för dig är ett konkret sätt att arbeta med</a:t>
            </a:r>
            <a:r>
              <a:rPr lang="sv-SE" baseline="0" dirty="0"/>
              <a:t> ett personcentrerat arbetssätt. </a:t>
            </a:r>
          </a:p>
          <a:p>
            <a:r>
              <a:rPr lang="sv-SE" baseline="0" dirty="0"/>
              <a:t>Evidensbaserad vård innehåller 3 delar. </a:t>
            </a:r>
          </a:p>
          <a:p>
            <a:r>
              <a:rPr lang="sv-SE" baseline="0" dirty="0"/>
              <a:t>1. Bästa tillgängliga forskning</a:t>
            </a:r>
          </a:p>
          <a:p>
            <a:r>
              <a:rPr lang="sv-SE" baseline="0" dirty="0"/>
              <a:t>2. Professionell expertis (Beprövad erfarenhet) kan beskrivas som 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förmågan att förhålla sig kritiskt reflekterande till både sig själv och sin verksamhet och därmed kunna vara kompetent och ansvarstagande inom sitt yrkesfält”</a:t>
            </a:r>
          </a:p>
          <a:p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Patientens situation och önskemål</a:t>
            </a:r>
          </a:p>
          <a:p>
            <a:endParaRPr lang="sv-SE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har många verktyg som hjälper oss med de två första bollarna men kan ibland sakna enkla verktyg för den tredje bollen. </a:t>
            </a:r>
          </a:p>
          <a:p>
            <a:endParaRPr lang="sv-SE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Internationellt så firas </a:t>
            </a:r>
            <a:r>
              <a:rPr lang="sv-SE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matters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6 juni men eftersom vi har nationaldag då så firas dagen någon gång under den veckan i Sverige. </a:t>
            </a:r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84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Det här kan vara några frågor man kan få när man söker vård hos oss.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Vad</a:t>
            </a:r>
            <a:r>
              <a:rPr lang="sv-SE" baseline="0" dirty="0"/>
              <a:t> säjer ni idag?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30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371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</a:t>
            </a:r>
            <a:r>
              <a:rPr lang="sv-SE" baseline="0" dirty="0"/>
              <a:t> här är forskning på patienter med bröstcancer. </a:t>
            </a:r>
          </a:p>
          <a:p>
            <a:r>
              <a:rPr lang="sv-SE" baseline="0" dirty="0"/>
              <a:t>Om man frågar patienterna vad som är viktigt för dem så kan man exempelvis se att</a:t>
            </a:r>
          </a:p>
          <a:p>
            <a:r>
              <a:rPr lang="sv-SE" baseline="0" dirty="0"/>
              <a:t>33 % vill undvika bröstprotes och om man frågar verksamheten så antar de att alla vill ha bröstprotes. </a:t>
            </a:r>
          </a:p>
          <a:p>
            <a:r>
              <a:rPr lang="sv-SE" baseline="0" dirty="0"/>
              <a:t>Om vi anpassar vår verksamhet efter vad vi tror så kommer vi att göra 33 % operationer mer än som efterfrågas.</a:t>
            </a:r>
          </a:p>
          <a:p>
            <a:endParaRPr lang="sv-SE" baseline="0" dirty="0"/>
          </a:p>
          <a:p>
            <a:r>
              <a:rPr lang="sv-SE" baseline="0" dirty="0"/>
              <a:t>Vi styrs inte bara av vad vi tror att patienterna vill ha utan även av olika nationella riktlinjer i form av vårdprogram och kvalitetsregister.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69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05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6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/>
              <a:t>I menyn </a:t>
            </a:r>
            <a:r>
              <a:rPr lang="sv-SE" sz="1200" b="1" u="none" kern="0" dirty="0"/>
              <a:t>Start</a:t>
            </a:r>
            <a:r>
              <a:rPr lang="sv-SE" sz="1200" b="1" u="none" kern="0" baseline="0" dirty="0"/>
              <a:t> </a:t>
            </a:r>
            <a:r>
              <a:rPr lang="sv-SE" sz="1200" b="0" u="none" kern="0" baseline="0" dirty="0"/>
              <a:t>hittar du</a:t>
            </a:r>
            <a:r>
              <a:rPr lang="sv-SE" sz="1200" b="1" u="none" kern="0" baseline="0" dirty="0"/>
              <a:t> </a:t>
            </a:r>
            <a:r>
              <a:rPr lang="sv-SE" sz="1200" b="0" i="1" u="none" kern="0" baseline="0" dirty="0"/>
              <a:t>Ny bild</a:t>
            </a:r>
            <a:r>
              <a:rPr lang="sv-SE" sz="1200" b="0" u="none" kern="0" baseline="0" dirty="0"/>
              <a:t>.</a:t>
            </a:r>
            <a:r>
              <a:rPr lang="sv-SE" sz="1200" b="0" u="none" kern="0" dirty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/>
              <a:t>Klicka på pilen</a:t>
            </a:r>
            <a:r>
              <a:rPr lang="sv-SE" sz="1200" i="0" u="none" kern="0" baseline="0" dirty="0"/>
              <a:t> och välj den </a:t>
            </a:r>
            <a:r>
              <a:rPr lang="sv-SE" sz="1200" i="0" u="none" kern="0" baseline="0" dirty="0" err="1"/>
              <a:t>sidmall</a:t>
            </a:r>
            <a:r>
              <a:rPr lang="sv-SE" sz="1200" i="0" u="none" kern="0" baseline="0" dirty="0"/>
              <a:t> du behöver.</a:t>
            </a:r>
            <a:endParaRPr lang="sv-SE" sz="1400" i="0" u="none" kern="0" baseline="0" dirty="0"/>
          </a:p>
          <a:p>
            <a:endParaRPr lang="sv-SE" sz="1400" i="0" u="none" kern="0" baseline="0" dirty="0"/>
          </a:p>
          <a:p>
            <a:endParaRPr lang="sv-SE" sz="1400" i="0" u="none" kern="0" baseline="0" dirty="0"/>
          </a:p>
          <a:p>
            <a:endParaRPr lang="sv-SE" sz="1400" i="0" u="none" kern="0" baseline="0" dirty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/>
              <a:t>Våra nya mallar</a:t>
            </a:r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/>
              <a:t>Markera den sida i presentationen som du </a:t>
            </a:r>
            <a:br>
              <a:rPr lang="sv-SE" sz="1200" b="0" u="none" kern="0" dirty="0"/>
            </a:br>
            <a:r>
              <a:rPr lang="sv-SE" sz="1200" b="0" u="none" kern="0" dirty="0"/>
              <a:t>vill byta </a:t>
            </a:r>
            <a:r>
              <a:rPr lang="sv-SE" sz="1200" b="0" u="none" kern="0" dirty="0" err="1"/>
              <a:t>sidmall</a:t>
            </a:r>
            <a:r>
              <a:rPr lang="sv-SE" sz="1200" b="0" u="none" kern="0" dirty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/>
              <a:t>Gå</a:t>
            </a:r>
            <a:r>
              <a:rPr lang="sv-SE" sz="1200" b="0" u="none" kern="0" baseline="0" dirty="0"/>
              <a:t> upp till menyn </a:t>
            </a:r>
            <a:r>
              <a:rPr lang="sv-SE" sz="1200" b="1" u="none" kern="0" dirty="0"/>
              <a:t>Start</a:t>
            </a:r>
            <a:r>
              <a:rPr lang="sv-SE" sz="1200" b="1" u="none" kern="0" baseline="0" dirty="0"/>
              <a:t> </a:t>
            </a:r>
            <a:r>
              <a:rPr lang="sv-SE" sz="1200" b="0" u="none" kern="0" baseline="0" dirty="0"/>
              <a:t>och välj</a:t>
            </a:r>
            <a:r>
              <a:rPr lang="sv-SE" sz="1200" b="1" u="none" kern="0" baseline="0" dirty="0"/>
              <a:t> </a:t>
            </a:r>
            <a:r>
              <a:rPr lang="sv-SE" sz="1200" b="0" i="1" u="none" kern="0" baseline="0" dirty="0"/>
              <a:t>Layout</a:t>
            </a:r>
            <a:r>
              <a:rPr lang="sv-SE" sz="1200" b="0" u="none" kern="0" baseline="0" dirty="0"/>
              <a:t>.</a:t>
            </a:r>
            <a:r>
              <a:rPr lang="sv-SE" sz="1200" b="0" u="none" kern="0" dirty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</p:sldLayoutIdLst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 bwMode="auto">
          <a:xfrm>
            <a:off x="-6263" y="-50104"/>
            <a:ext cx="9156527" cy="5209372"/>
          </a:xfrm>
          <a:prstGeom prst="rect">
            <a:avLst/>
          </a:prstGeom>
          <a:solidFill>
            <a:srgbClr val="2199A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/>
          <a:stretch/>
        </p:blipFill>
        <p:spPr>
          <a:xfrm>
            <a:off x="-6263" y="-50104"/>
            <a:ext cx="5075190" cy="44482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96432" y="3614591"/>
            <a:ext cx="4311447" cy="1011503"/>
          </a:xfrm>
        </p:spPr>
        <p:txBody>
          <a:bodyPr/>
          <a:lstStyle/>
          <a:p>
            <a:pPr algn="l"/>
            <a:r>
              <a:rPr lang="sv-SE" sz="3800" dirty="0">
                <a:solidFill>
                  <a:schemeClr val="bg1"/>
                </a:solidFill>
              </a:rPr>
              <a:t>Vad är viktigt </a:t>
            </a:r>
            <a:br>
              <a:rPr lang="sv-SE" sz="3800" dirty="0">
                <a:solidFill>
                  <a:schemeClr val="bg1"/>
                </a:solidFill>
              </a:rPr>
            </a:br>
            <a:r>
              <a:rPr lang="sv-SE" sz="3800" dirty="0">
                <a:solidFill>
                  <a:schemeClr val="bg1"/>
                </a:solidFill>
              </a:rPr>
              <a:t>för dig?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4" y="528919"/>
            <a:ext cx="2264429" cy="3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5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792163" y="811345"/>
            <a:ext cx="3136006" cy="503609"/>
          </a:xfrm>
          <a:prstGeom prst="rect">
            <a:avLst/>
          </a:prstGeom>
          <a:solidFill>
            <a:srgbClr val="2199A7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D036665-B14F-49DD-B393-03634DBE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18" y="439093"/>
            <a:ext cx="5978095" cy="834016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Kort om kampanjen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D1207A43-0424-4630-B78D-CC41A069F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640" y="1443743"/>
            <a:ext cx="5978096" cy="3049084"/>
          </a:xfrm>
        </p:spPr>
        <p:txBody>
          <a:bodyPr/>
          <a:lstStyle/>
          <a:p>
            <a:r>
              <a:rPr lang="sv-SE" dirty="0"/>
              <a:t>Evidensbaserad vård = Personcentrerad vård</a:t>
            </a:r>
          </a:p>
          <a:p>
            <a:r>
              <a:rPr lang="sv-SE" dirty="0"/>
              <a:t>Internationella ”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matters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” 6 juni</a:t>
            </a:r>
          </a:p>
          <a:p>
            <a:r>
              <a:rPr lang="sv-SE" dirty="0"/>
              <a:t>Förra året i över 30 länder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4 juni i Sverige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Ellips 7"/>
          <p:cNvSpPr/>
          <p:nvPr/>
        </p:nvSpPr>
        <p:spPr bwMode="auto">
          <a:xfrm>
            <a:off x="6164523" y="1273109"/>
            <a:ext cx="1302623" cy="1302623"/>
          </a:xfrm>
          <a:prstGeom prst="ellipse">
            <a:avLst/>
          </a:prstGeom>
          <a:solidFill>
            <a:srgbClr val="2199A7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164523" y="1421317"/>
            <a:ext cx="129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 dirty="0">
              <a:solidFill>
                <a:schemeClr val="bg1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b="1" dirty="0">
                <a:solidFill>
                  <a:schemeClr val="bg1"/>
                </a:solidFill>
                <a:latin typeface="Arial" charset="0"/>
              </a:rPr>
              <a:t>Bästa tillgängliga forskning</a:t>
            </a:r>
          </a:p>
        </p:txBody>
      </p:sp>
      <p:sp>
        <p:nvSpPr>
          <p:cNvPr id="12" name="Ellips 11"/>
          <p:cNvSpPr/>
          <p:nvPr/>
        </p:nvSpPr>
        <p:spPr bwMode="auto">
          <a:xfrm>
            <a:off x="5485878" y="2476606"/>
            <a:ext cx="1302623" cy="1302623"/>
          </a:xfrm>
          <a:prstGeom prst="ellipse">
            <a:avLst/>
          </a:prstGeom>
          <a:solidFill>
            <a:srgbClr val="2199A7">
              <a:alpha val="6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5504132" y="2747250"/>
            <a:ext cx="126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 b="1" dirty="0">
              <a:solidFill>
                <a:schemeClr val="bg1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b="1" dirty="0">
                <a:solidFill>
                  <a:schemeClr val="bg1"/>
                </a:solidFill>
                <a:latin typeface="Arial" charset="0"/>
              </a:rPr>
              <a:t>Professionell expertis</a:t>
            </a:r>
          </a:p>
        </p:txBody>
      </p:sp>
      <p:sp>
        <p:nvSpPr>
          <p:cNvPr id="14" name="Ellips 13"/>
          <p:cNvSpPr/>
          <p:nvPr/>
        </p:nvSpPr>
        <p:spPr bwMode="auto">
          <a:xfrm>
            <a:off x="6843168" y="2476606"/>
            <a:ext cx="1302623" cy="1302623"/>
          </a:xfrm>
          <a:prstGeom prst="ellipse">
            <a:avLst/>
          </a:prstGeom>
          <a:solidFill>
            <a:srgbClr val="2199A7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861422" y="2812565"/>
            <a:ext cx="126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b="1" dirty="0">
                <a:solidFill>
                  <a:schemeClr val="bg1"/>
                </a:solidFill>
                <a:latin typeface="Arial" charset="0"/>
              </a:rPr>
              <a:t>Patientens situation och önskemål</a:t>
            </a:r>
          </a:p>
        </p:txBody>
      </p:sp>
    </p:spTree>
    <p:extLst>
      <p:ext uri="{BB962C8B-B14F-4D97-AF65-F5344CB8AC3E}">
        <p14:creationId xmlns:p14="http://schemas.microsoft.com/office/powerpoint/2010/main" val="16687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 bwMode="auto">
          <a:xfrm>
            <a:off x="798486" y="1212466"/>
            <a:ext cx="1751527" cy="1751527"/>
          </a:xfrm>
          <a:prstGeom prst="ellipse">
            <a:avLst/>
          </a:prstGeom>
          <a:solidFill>
            <a:srgbClr val="2199A7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98486" y="1856410"/>
            <a:ext cx="175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  <a:latin typeface="+mj-lt"/>
              </a:rPr>
              <a:t>Gå från… </a:t>
            </a:r>
          </a:p>
        </p:txBody>
      </p:sp>
      <p:sp>
        <p:nvSpPr>
          <p:cNvPr id="5" name="Rektangel 4"/>
          <p:cNvSpPr/>
          <p:nvPr/>
        </p:nvSpPr>
        <p:spPr>
          <a:xfrm>
            <a:off x="3047689" y="1407947"/>
            <a:ext cx="2732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/>
              <a:t>Vad är ditt problem? 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3047689" y="1818651"/>
            <a:ext cx="3687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/>
              <a:t>Vad kan jag hjälpa dig med? 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3047689" y="2218761"/>
            <a:ext cx="2834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/>
              <a:t>Varför söker du vård?</a:t>
            </a:r>
          </a:p>
        </p:txBody>
      </p:sp>
    </p:spTree>
    <p:extLst>
      <p:ext uri="{BB962C8B-B14F-4D97-AF65-F5344CB8AC3E}">
        <p14:creationId xmlns:p14="http://schemas.microsoft.com/office/powerpoint/2010/main" val="12832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 bwMode="auto">
          <a:xfrm>
            <a:off x="792047" y="1212466"/>
            <a:ext cx="1751527" cy="1751527"/>
          </a:xfrm>
          <a:prstGeom prst="ellipse">
            <a:avLst/>
          </a:prstGeom>
          <a:solidFill>
            <a:srgbClr val="2199A7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92047" y="1856410"/>
            <a:ext cx="175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  <a:latin typeface="+mj-lt"/>
              </a:rPr>
              <a:t>Till…</a:t>
            </a:r>
          </a:p>
        </p:txBody>
      </p:sp>
      <p:sp>
        <p:nvSpPr>
          <p:cNvPr id="5" name="Rektangel 4"/>
          <p:cNvSpPr/>
          <p:nvPr/>
        </p:nvSpPr>
        <p:spPr>
          <a:xfrm>
            <a:off x="2841625" y="1658207"/>
            <a:ext cx="490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/>
              <a:t>Vad är viktigt för dig?</a:t>
            </a:r>
          </a:p>
        </p:txBody>
      </p:sp>
    </p:spTree>
    <p:extLst>
      <p:ext uri="{BB962C8B-B14F-4D97-AF65-F5344CB8AC3E}">
        <p14:creationId xmlns:p14="http://schemas.microsoft.com/office/powerpoint/2010/main" val="11973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792163" y="811345"/>
            <a:ext cx="6220384" cy="503609"/>
          </a:xfrm>
          <a:prstGeom prst="rect">
            <a:avLst/>
          </a:prstGeom>
          <a:solidFill>
            <a:srgbClr val="2199A7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D036665-B14F-49DD-B393-03634DBE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18" y="439093"/>
            <a:ext cx="7890379" cy="834016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Forskning om patienter med bröstcancer 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="" xmlns:a16="http://schemas.microsoft.com/office/drawing/2014/main" id="{BE306F6B-9585-46DB-BBAD-8A2768381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3" y="1532947"/>
            <a:ext cx="4180474" cy="30943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b="1" dirty="0"/>
              <a:t>Patienternas behov</a:t>
            </a:r>
          </a:p>
          <a:p>
            <a:pPr>
              <a:lnSpc>
                <a:spcPct val="150000"/>
              </a:lnSpc>
            </a:pPr>
            <a:r>
              <a:rPr lang="sv-SE" sz="1400" dirty="0"/>
              <a:t>7 % vill behålla bröstet</a:t>
            </a:r>
          </a:p>
          <a:p>
            <a:pPr>
              <a:lnSpc>
                <a:spcPct val="150000"/>
              </a:lnSpc>
            </a:pPr>
            <a:r>
              <a:rPr lang="sv-SE" sz="1400" smtClean="0"/>
              <a:t>59 </a:t>
            </a:r>
            <a:r>
              <a:rPr lang="sv-SE" sz="1400" dirty="0"/>
              <a:t>% vill leva så länge som möjligt</a:t>
            </a:r>
          </a:p>
          <a:p>
            <a:pPr>
              <a:lnSpc>
                <a:spcPct val="150000"/>
              </a:lnSpc>
            </a:pPr>
            <a:r>
              <a:rPr lang="sv-SE" sz="1400" dirty="0"/>
              <a:t>33 % vill kunna se naturlig ut utan kläder</a:t>
            </a:r>
          </a:p>
          <a:p>
            <a:pPr>
              <a:lnSpc>
                <a:spcPct val="150000"/>
              </a:lnSpc>
            </a:pPr>
            <a:r>
              <a:rPr lang="sv-SE" sz="1400" dirty="0"/>
              <a:t>33 % vill undvika bröstprotes 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sz="600" dirty="0"/>
          </a:p>
          <a:p>
            <a:pPr marL="0" indent="0">
              <a:buNone/>
            </a:pPr>
            <a:r>
              <a:rPr lang="sv-SE" sz="600" i="1" dirty="0"/>
              <a:t>Källa: Fowler, </a:t>
            </a:r>
            <a:r>
              <a:rPr lang="sv-SE" sz="600" i="1" dirty="0" err="1"/>
              <a:t>Promoting</a:t>
            </a:r>
            <a:r>
              <a:rPr lang="sv-SE" sz="600" i="1" dirty="0"/>
              <a:t> </a:t>
            </a:r>
            <a:r>
              <a:rPr lang="sv-SE" sz="600" i="1" dirty="0" err="1"/>
              <a:t>Shared</a:t>
            </a:r>
            <a:r>
              <a:rPr lang="sv-SE" sz="600" i="1" dirty="0"/>
              <a:t> Decision </a:t>
            </a:r>
            <a:r>
              <a:rPr lang="sv-SE" sz="600" i="1" dirty="0" err="1"/>
              <a:t>Making</a:t>
            </a:r>
            <a:endParaRPr lang="sv-SE" sz="600" i="1" dirty="0"/>
          </a:p>
          <a:p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="" xmlns:a16="http://schemas.microsoft.com/office/drawing/2014/main" id="{43D1EE3B-8336-4F96-83A2-03CF9FFB01B7}"/>
              </a:ext>
            </a:extLst>
          </p:cNvPr>
          <p:cNvSpPr txBox="1">
            <a:spLocks/>
          </p:cNvSpPr>
          <p:nvPr/>
        </p:nvSpPr>
        <p:spPr>
          <a:xfrm>
            <a:off x="4703934" y="1520730"/>
            <a:ext cx="4204676" cy="3094396"/>
          </a:xfrm>
          <a:prstGeom prst="rect">
            <a:avLst/>
          </a:prstGeom>
        </p:spPr>
        <p:txBody>
          <a:bodyPr/>
          <a:lstStyle>
            <a:lvl1pPr marL="107950" indent="-1079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sv-SE" b="1" dirty="0"/>
              <a:t>Verksamhetens antagande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71 % vill behålla bröstet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96 % vill leva så länge som möjligt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80 % vill kunna se naturlig ut utan kläder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0 % vill undvika bröstprotes </a:t>
            </a:r>
          </a:p>
          <a:p>
            <a:endParaRPr lang="sv-SE" kern="0" dirty="0"/>
          </a:p>
        </p:txBody>
      </p:sp>
      <p:cxnSp>
        <p:nvCxnSpPr>
          <p:cNvPr id="11" name="Rak 10"/>
          <p:cNvCxnSpPr>
            <a:cxnSpLocks/>
          </p:cNvCxnSpPr>
          <p:nvPr/>
        </p:nvCxnSpPr>
        <p:spPr bwMode="auto">
          <a:xfrm>
            <a:off x="4488292" y="1584101"/>
            <a:ext cx="0" cy="2247364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2199A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15990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792163" y="811345"/>
            <a:ext cx="3908626" cy="503609"/>
          </a:xfrm>
          <a:prstGeom prst="rect">
            <a:avLst/>
          </a:prstGeom>
          <a:solidFill>
            <a:srgbClr val="2199A7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D036665-B14F-49DD-B393-03634DBE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18" y="439093"/>
            <a:ext cx="5978095" cy="834016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Hur kan du ställa frågan?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D1207A43-0424-4630-B78D-CC41A069F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640" y="1443743"/>
            <a:ext cx="5978096" cy="304908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Du kan frågan på flera sätt, exempelvis:</a:t>
            </a:r>
          </a:p>
          <a:p>
            <a:r>
              <a:rPr lang="sv-SE" dirty="0"/>
              <a:t>“Vad är det som är viktigaste för dig just nu”</a:t>
            </a:r>
          </a:p>
          <a:p>
            <a:r>
              <a:rPr lang="sv-SE" dirty="0"/>
              <a:t>“Vad skulle du vilja kunna göra?”</a:t>
            </a:r>
          </a:p>
          <a:p>
            <a:r>
              <a:rPr lang="sv-SE" dirty="0"/>
              <a:t>“När du har en bra dag, vad är det </a:t>
            </a:r>
            <a:br>
              <a:rPr lang="sv-SE" dirty="0"/>
            </a:br>
            <a:r>
              <a:rPr lang="sv-SE" dirty="0"/>
              <a:t>som gör den bra?”</a:t>
            </a:r>
          </a:p>
          <a:p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r="38148"/>
          <a:stretch/>
        </p:blipFill>
        <p:spPr>
          <a:xfrm>
            <a:off x="5164428" y="0"/>
            <a:ext cx="39795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1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auto">
          <a:xfrm>
            <a:off x="792163" y="811345"/>
            <a:ext cx="3013544" cy="503609"/>
          </a:xfrm>
          <a:prstGeom prst="rect">
            <a:avLst/>
          </a:prstGeom>
          <a:solidFill>
            <a:srgbClr val="2199A7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="" xmlns:a16="http://schemas.microsoft.com/office/drawing/2014/main" id="{7D036665-B14F-49DD-B393-03634DBEEC4C}"/>
              </a:ext>
            </a:extLst>
          </p:cNvPr>
          <p:cNvSpPr txBox="1">
            <a:spLocks/>
          </p:cNvSpPr>
          <p:nvPr/>
        </p:nvSpPr>
        <p:spPr>
          <a:xfrm>
            <a:off x="828618" y="439093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>
                <a:solidFill>
                  <a:schemeClr val="bg1"/>
                </a:solidFill>
              </a:rPr>
              <a:t>Viktigt att följa upp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="" xmlns:a16="http://schemas.microsoft.com/office/drawing/2014/main" id="{92C6BF9B-7F82-4F02-960D-B0BAF0147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15" y="1542475"/>
            <a:ext cx="2331360" cy="233136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="" xmlns:a16="http://schemas.microsoft.com/office/drawing/2014/main" id="{AB26235B-0C2A-47D9-B6F6-B0CFC4D64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97" y="1750571"/>
            <a:ext cx="2127004" cy="2127004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="" xmlns:a16="http://schemas.microsoft.com/office/drawing/2014/main" id="{7EE21258-7571-44D9-B411-C6CC53C57503}"/>
              </a:ext>
            </a:extLst>
          </p:cNvPr>
          <p:cNvSpPr txBox="1"/>
          <p:nvPr/>
        </p:nvSpPr>
        <p:spPr>
          <a:xfrm rot="21071684">
            <a:off x="3692840" y="2343613"/>
            <a:ext cx="148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+mj-lt"/>
              </a:rPr>
              <a:t>Hur kändes det?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="" xmlns:a16="http://schemas.microsoft.com/office/drawing/2014/main" id="{CE8EC805-31F1-401F-98AC-8E16E91A739F}"/>
              </a:ext>
            </a:extLst>
          </p:cNvPr>
          <p:cNvSpPr txBox="1"/>
          <p:nvPr/>
        </p:nvSpPr>
        <p:spPr>
          <a:xfrm rot="21010432">
            <a:off x="6415692" y="2644795"/>
            <a:ext cx="147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latin typeface="+mj-lt"/>
              </a:rPr>
              <a:t>Vad hände?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="" xmlns:a16="http://schemas.microsoft.com/office/drawing/2014/main" id="{DF944698-F3B5-4264-8323-CF1F97AF6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1" y="1885584"/>
            <a:ext cx="2307145" cy="2307145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="" xmlns:a16="http://schemas.microsoft.com/office/drawing/2014/main" id="{684008AA-1DEE-46E1-A061-6D41215362C9}"/>
              </a:ext>
            </a:extLst>
          </p:cNvPr>
          <p:cNvSpPr txBox="1"/>
          <p:nvPr/>
        </p:nvSpPr>
        <p:spPr>
          <a:xfrm rot="725031">
            <a:off x="1097977" y="2816681"/>
            <a:ext cx="1487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latin typeface="+mj-lt"/>
              </a:rPr>
              <a:t>Hur frågade du?</a:t>
            </a:r>
          </a:p>
        </p:txBody>
      </p:sp>
    </p:spTree>
    <p:extLst>
      <p:ext uri="{BB962C8B-B14F-4D97-AF65-F5344CB8AC3E}">
        <p14:creationId xmlns:p14="http://schemas.microsoft.com/office/powerpoint/2010/main" val="22290220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Diarienummer xmlns="http://schemas.microsoft.com/sharepoint/v3" xsi:nil="true"/>
    <VersionComment xmlns="http://schemas.microsoft.com/sharepoint/v3" xsi:nil="true"/>
    <NLLInformationclass xmlns="http://schemas.microsoft.com/sharepoint/v3">Publik</NLLInformationclass>
    <AnsvarigQuickpart xmlns="http://schemas.microsoft.com/sharepoint/v3">Kerstin Lindström</AnsvarigQuickpart>
    <NLLPublished xmlns="http://schemas.microsoft.com/sharepoint/v3" xsi:nil="true"/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 Norrbotten</TermName>
          <TermId xmlns="http://schemas.microsoft.com/office/infopath/2007/PartnerControls">2ac66d7d-7456-4491-b0c4-3e1d538f92db</TermId>
        </TermInfo>
      </Terms>
    </NLLStakeholderTaxHTField0>
    <NLLInformationCollectionTaxHTField0 xmlns="http://schemas.microsoft.com/sharepoint/v3">
      <Terms xmlns="http://schemas.microsoft.com/office/infopath/2007/PartnerControls"/>
    </NLLInformationCollectionTaxHTField0>
    <NLLPublishDateQuickpart xmlns="http://schemas.microsoft.com/sharepoint/v3">2021-06-15</NLLPublishDateQuickpart>
    <NLLThinningTime xmlns="http://schemas.microsoft.com/sharepoint/v3">2024-06-14T22:00:00+00:00</NLLThinningTime>
    <NLLPublishingstatus xmlns="http://schemas.microsoft.com/sharepoint/v3">Publicerad</NLLPublishingstatus>
    <NLLEstablishedByQuickpart xmlns="http://schemas.microsoft.com/sharepoint/v3">Kerstin Lindström</NLLEstablishedByQuickpart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Hälso- och sjukvårdsavdelningen</TermName>
          <TermId xmlns="http://schemas.microsoft.com/office/infopath/2007/PartnerControls">dee467b9-4e96-4804-836e-0ae1fe53b157</TermId>
        </TermInfo>
      </Terms>
    </NLLProducerPlaceTaxHTField0>
    <NLLPublishDate xmlns="http://schemas.microsoft.com/sharepoint/v3">2021-06-14T22:00:00+00:00</NLLPublishDate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981e6eac-a633-4de2-91a2-d5e48e1c0d00</TermId>
        </TermInfo>
      </Terms>
    </NLLDocumentTypeTaxHTField0>
    <prdProcessTaxHTField0 xmlns="http://schemas.microsoft.com/sharepoint/v3">
      <Terms xmlns="http://schemas.microsoft.com/office/infopath/2007/PartnerControls"/>
    </prdProcessTaxHTField0>
    <NLLVersion xmlns="http://schemas.microsoft.com/sharepoint/v3">1.0</NLLVersion>
    <NLLEstablishedBy xmlns="http://schemas.microsoft.com/sharepoint/v3">
      <UserInfo>
        <DisplayName>Kerstin Lindström</DisplayName>
        <AccountId>13</AccountId>
        <AccountType/>
      </UserInfo>
    </NLLEstablishedBy>
    <NLLLockWorkflows xmlns="http://schemas.microsoft.com/sharepoint/v3">false</NLLLockWorkflows>
    <NLLModifiedBy xmlns="http://schemas.microsoft.com/sharepoint/v3">Kerstin Lindström</NLLModifiedBy>
    <NLLDocumentIDValue xmlns="http://schemas.microsoft.com/sharepoint/v3">lgutv-4-598</NLLDocumentIDValue>
    <TaxKeywordTaxHTField xmlns="c7918ce9-5289-4a18-805d-4141408e948c">
      <Terms xmlns="http://schemas.microsoft.com/office/infopath/2007/PartnerControls"/>
    </TaxKeywordTaxHTField>
    <_dlc_DocId xmlns="c7918ce9-5289-4a18-805d-4141408e948c">lgutv-4-598</_dlc_DocId>
    <_dlc_DocIdUrl xmlns="c7918ce9-5289-4a18-805d-4141408e948c">
      <Url>http://spportal.extvis.local/process/administrativ/_layouts/15/DocIdRedir.aspx?ID=lgutv-4-598</Url>
      <Description>lgutv-4-598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2024-07-14T22:00:00+00:00</_dlc_ExpireDate>
    <VISResponsible xmlns="e1dec489-f745-4ed5-9c00-958a11aea6df">
      <UserInfo>
        <DisplayName>Kerstin Lindström</DisplayName>
        <AccountId>13</AccountId>
        <AccountType/>
      </UserInfo>
    </VISResponsible>
    <VIS_DocumentId xmlns="e1dec489-f745-4ed5-9c00-958a11aea6df">
      <Url>https://samarbeta.nll.se/producentplats/div-lg-bas-verk/_layouts/15/DocIdRedir.aspx?ID=lgutv-4-598</Url>
      <Description>lgutv-4-598</Description>
    </VIS_DocumentId>
    <DocumentStatus xmlns="e1dec489-f745-4ed5-9c00-958a11aea6df">
      <Url>https://samarbeta.nll.se/producentplats/div-lg-bas-verk/_layouts/15/wrkstat.aspx?List=53bcbfa5-e31c-42e1-bc04-245050ec8f56&amp;WorkflowInstanceName=76e90dc2-f95f-4e61-b2bc-0c1e7d9600a9</Url>
      <Description>Publicerad</Description>
    </DocumentStatus>
    <_dlc_Exempt xmlns="http://schemas.microsoft.com/sharepoint/v3">false</_dlc_Exempt>
  </documentManagement>
</p:properties>
</file>

<file path=customXml/item2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38065670135242ccc7b4bd0893aa0943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f82f40d26f4026e890d49a7589b54cc0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EEB978-2B49-4D10-9B1E-28DD2FC2270F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a186b0c6-a429-4538-8a68-7667a670b209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C75FA9-8016-417C-A44F-9B90CCE40EDB}"/>
</file>

<file path=customXml/itemProps3.xml><?xml version="1.0" encoding="utf-8"?>
<ds:datastoreItem xmlns:ds="http://schemas.openxmlformats.org/officeDocument/2006/customXml" ds:itemID="{DDDAC5BF-7519-48EB-9B4A-4550FC6C4D5D}"/>
</file>

<file path=customXml/itemProps4.xml><?xml version="1.0" encoding="utf-8"?>
<ds:datastoreItem xmlns:ds="http://schemas.openxmlformats.org/officeDocument/2006/customXml" ds:itemID="{5644D8C4-DCAE-4C0E-90A6-F5FC82323393}"/>
</file>

<file path=customXml/itemProps5.xml><?xml version="1.0" encoding="utf-8"?>
<ds:datastoreItem xmlns:ds="http://schemas.openxmlformats.org/officeDocument/2006/customXml" ds:itemID="{1BC79A5B-9766-4106-9C5B-574AA26F88BA}"/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Norrbotten_vit</Template>
  <TotalTime>1699</TotalTime>
  <Words>472</Words>
  <Application>Microsoft Office PowerPoint</Application>
  <PresentationFormat>Bildspel på skärmen (16:9)</PresentationFormat>
  <Paragraphs>67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Region Norrbotten_vit</vt:lpstr>
      <vt:lpstr>Vad är viktigt  för dig?</vt:lpstr>
      <vt:lpstr>Kort om kampanjen</vt:lpstr>
      <vt:lpstr>PowerPoint-presentation</vt:lpstr>
      <vt:lpstr>PowerPoint-presentation</vt:lpstr>
      <vt:lpstr>Forskning om patienter med bröstcancer </vt:lpstr>
      <vt:lpstr>Hur kan du ställa frågan?</vt:lpstr>
      <vt:lpstr>PowerPoint-presentation</vt:lpstr>
    </vt:vector>
  </TitlesOfParts>
  <Company>Norrbottens läns landsting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Lindström</dc:creator>
  <cp:keywords/>
  <cp:lastModifiedBy>Kerstin Lindström</cp:lastModifiedBy>
  <cp:revision>86</cp:revision>
  <cp:lastPrinted>2015-10-01T11:12:07Z</cp:lastPrinted>
  <dcterms:created xsi:type="dcterms:W3CDTF">2019-04-24T12:35:08Z</dcterms:created>
  <dcterms:modified xsi:type="dcterms:W3CDTF">2020-02-11T08:09:42Z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0x010100D7963E0E5B7A40E5AEA07389401D709F007B1238BBD93543428C20870054E92DBF0100907CEEA6569A954C976B7824CE75F91F</vt:lpwstr>
  </property>
  <property fmtid="{D5CDD505-2E9C-101B-9397-08002B2CF9AE}" pid="3" name="TaxKeyword">
    <vt:lpwstr/>
  </property>
  <property fmtid="{D5CDD505-2E9C-101B-9397-08002B2CF9AE}" pid="4" name="CareActionCodeSurgical">
    <vt:lpwstr/>
  </property>
  <property fmtid="{D5CDD505-2E9C-101B-9397-08002B2CF9AE}" pid="5" name="NLLProducerPlace">
    <vt:lpwstr>986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>1687;#|2ac66d7d-7456-4491-b0c4-3e1d538f92db</vt:lpwstr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NLLClosureDate">
    <vt:lpwstr/>
  </property>
  <property fmtid="{D5CDD505-2E9C-101B-9397-08002B2CF9AE}" pid="14" name="NLLProducerplaceID">
    <vt:lpwstr/>
  </property>
  <property fmtid="{D5CDD505-2E9C-101B-9397-08002B2CF9AE}" pid="15" name="NLLPublishedTemplate">
    <vt:lpwstr/>
  </property>
  <property fmtid="{D5CDD505-2E9C-101B-9397-08002B2CF9AE}" pid="16" name="NLLWFComment">
    <vt:lpwstr/>
  </property>
  <property fmtid="{D5CDD505-2E9C-101B-9397-08002B2CF9AE}" pid="17" name="NLLPTCName">
    <vt:lpwstr/>
  </property>
  <property fmtid="{D5CDD505-2E9C-101B-9397-08002B2CF9AE}" pid="18" name="SpecialtyTaxHTField0">
    <vt:lpwstr/>
  </property>
  <property fmtid="{D5CDD505-2E9C-101B-9397-08002B2CF9AE}" pid="19" name="CareActionCodeNonSurgical">
    <vt:lpwstr/>
  </property>
  <property fmtid="{D5CDD505-2E9C-101B-9397-08002B2CF9AE}" pid="20" name="AnalysisNameTaxHTField0">
    <vt:lpwstr/>
  </property>
  <property fmtid="{D5CDD505-2E9C-101B-9397-08002B2CF9AE}" pid="21" name="Specialty">
    <vt:lpwstr/>
  </property>
  <property fmtid="{D5CDD505-2E9C-101B-9397-08002B2CF9AE}" pid="22" name="NLLMtptCode">
    <vt:lpwstr/>
  </property>
  <property fmtid="{D5CDD505-2E9C-101B-9397-08002B2CF9AE}" pid="23" name="NLLProjectUrl">
    <vt:lpwstr/>
  </property>
  <property fmtid="{D5CDD505-2E9C-101B-9397-08002B2CF9AE}" pid="24" name="ICD10Code">
    <vt:lpwstr/>
  </property>
  <property fmtid="{D5CDD505-2E9C-101B-9397-08002B2CF9AE}" pid="25" name="NLLProjectStatus">
    <vt:lpwstr/>
  </property>
  <property fmtid="{D5CDD505-2E9C-101B-9397-08002B2CF9AE}" pid="26" name="NLLSteeringGroup">
    <vt:lpwstr/>
  </property>
  <property fmtid="{D5CDD505-2E9C-101B-9397-08002B2CF9AE}" pid="27" name="NLLMeetingTypeTaxHTField0">
    <vt:lpwstr/>
  </property>
  <property fmtid="{D5CDD505-2E9C-101B-9397-08002B2CF9AE}" pid="28" name="NLLTemplateStatus">
    <vt:lpwstr/>
  </property>
  <property fmtid="{D5CDD505-2E9C-101B-9397-08002B2CF9AE}" pid="29" name="CareActionCodeSurgicalTaxHTField0">
    <vt:lpwstr/>
  </property>
  <property fmtid="{D5CDD505-2E9C-101B-9397-08002B2CF9AE}" pid="30" name="PharmaceuticalCodeTaxHTField0">
    <vt:lpwstr/>
  </property>
  <property fmtid="{D5CDD505-2E9C-101B-9397-08002B2CF9AE}" pid="31" name="NLLProjectLeader">
    <vt:lpwstr/>
  </property>
  <property fmtid="{D5CDD505-2E9C-101B-9397-08002B2CF9AE}" pid="32" name="NLLDecisionLevelManagedTaxHTField0">
    <vt:lpwstr/>
  </property>
  <property fmtid="{D5CDD505-2E9C-101B-9397-08002B2CF9AE}" pid="34" name="NLLDefaultTemplate">
    <vt:lpwstr/>
  </property>
  <property fmtid="{D5CDD505-2E9C-101B-9397-08002B2CF9AE}" pid="35" name="NLLProjectVisitor">
    <vt:lpwstr/>
  </property>
  <property fmtid="{D5CDD505-2E9C-101B-9397-08002B2CF9AE}" pid="36" name="NLLApprovedBy">
    <vt:lpwstr/>
  </property>
  <property fmtid="{D5CDD505-2E9C-101B-9397-08002B2CF9AE}" pid="37" name="NLLDecisionLevelManaged">
    <vt:lpwstr/>
  </property>
  <property fmtid="{D5CDD505-2E9C-101B-9397-08002B2CF9AE}" pid="38" name="CompulsoryAction">
    <vt:lpwstr/>
  </property>
  <property fmtid="{D5CDD505-2E9C-101B-9397-08002B2CF9AE}" pid="39" name="ICD10CodeTaxHTField0">
    <vt:lpwstr/>
  </property>
  <property fmtid="{D5CDD505-2E9C-101B-9397-08002B2CF9AE}" pid="40" name="Godkänn dokument">
    <vt:lpwstr>, </vt:lpwstr>
  </property>
  <property fmtid="{D5CDD505-2E9C-101B-9397-08002B2CF9AE}" pid="41" name="NLLProjectOwner">
    <vt:lpwstr/>
  </property>
  <property fmtid="{D5CDD505-2E9C-101B-9397-08002B2CF9AE}" pid="42" name="NPUCodeTaxHTField0">
    <vt:lpwstr/>
  </property>
  <property fmtid="{D5CDD505-2E9C-101B-9397-08002B2CF9AE}" pid="43" name="NLLTemplateFolderDescription">
    <vt:lpwstr/>
  </property>
  <property fmtid="{D5CDD505-2E9C-101B-9397-08002B2CF9AE}" pid="44" name="TLVCodeAction">
    <vt:lpwstr/>
  </property>
  <property fmtid="{D5CDD505-2E9C-101B-9397-08002B2CF9AE}" pid="45" name="RadiologicalCode">
    <vt:lpwstr/>
  </property>
  <property fmtid="{D5CDD505-2E9C-101B-9397-08002B2CF9AE}" pid="46" name="References">
    <vt:lpwstr/>
  </property>
  <property fmtid="{D5CDD505-2E9C-101B-9397-08002B2CF9AE}" pid="47" name="prdProcess">
    <vt:lpwstr/>
  </property>
  <property fmtid="{D5CDD505-2E9C-101B-9397-08002B2CF9AE}" pid="48" name="NLLProjectOrderStatus">
    <vt:lpwstr/>
  </property>
  <property fmtid="{D5CDD505-2E9C-101B-9397-08002B2CF9AE}" pid="49" name="NLLReferenceGroup">
    <vt:lpwstr/>
  </property>
  <property fmtid="{D5CDD505-2E9C-101B-9397-08002B2CF9AE}" pid="50" name="TLVCodeDiagnosis">
    <vt:lpwstr/>
  </property>
  <property fmtid="{D5CDD505-2E9C-101B-9397-08002B2CF9AE}" pid="51" name="PharmaceuticalCode">
    <vt:lpwstr/>
  </property>
  <property fmtid="{D5CDD505-2E9C-101B-9397-08002B2CF9AE}" pid="52" name="NLLInitiationDate">
    <vt:lpwstr/>
  </property>
  <property fmtid="{D5CDD505-2E9C-101B-9397-08002B2CF9AE}" pid="54" name="ReferencesTaxHTField0">
    <vt:lpwstr/>
  </property>
  <property fmtid="{D5CDD505-2E9C-101B-9397-08002B2CF9AE}" pid="55" name="NLLWindingUpDate">
    <vt:lpwstr/>
  </property>
  <property fmtid="{D5CDD505-2E9C-101B-9397-08002B2CF9AE}" pid="56" name="TLVCodeActionTaxHTField0">
    <vt:lpwstr/>
  </property>
  <property fmtid="{D5CDD505-2E9C-101B-9397-08002B2CF9AE}" pid="57" name="NLLProjectNr">
    <vt:lpwstr/>
  </property>
  <property fmtid="{D5CDD505-2E9C-101B-9397-08002B2CF9AE}" pid="58" name="Granska dokument">
    <vt:lpwstr>, </vt:lpwstr>
  </property>
  <property fmtid="{D5CDD505-2E9C-101B-9397-08002B2CF9AE}" pid="59" name="NLLProjectTypeTaxHTField0">
    <vt:lpwstr/>
  </property>
  <property fmtid="{D5CDD505-2E9C-101B-9397-08002B2CF9AE}" pid="60" name="NLLPTCProcessTeam">
    <vt:lpwstr/>
  </property>
  <property fmtid="{D5CDD505-2E9C-101B-9397-08002B2CF9AE}" pid="61" name="RadiologicalCodeTaxHTField0">
    <vt:lpwstr/>
  </property>
  <property fmtid="{D5CDD505-2E9C-101B-9397-08002B2CF9AE}" pid="62" name="NLLImplementationDate">
    <vt:lpwstr/>
  </property>
  <property fmtid="{D5CDD505-2E9C-101B-9397-08002B2CF9AE}" pid="63" name="PsychiatricCode">
    <vt:lpwstr/>
  </property>
  <property fmtid="{D5CDD505-2E9C-101B-9397-08002B2CF9AE}" pid="64" name="Publicera dokument">
    <vt:lpwstr>, </vt:lpwstr>
  </property>
  <property fmtid="{D5CDD505-2E9C-101B-9397-08002B2CF9AE}" pid="65" name="NLLProjectType">
    <vt:lpwstr/>
  </property>
  <property fmtid="{D5CDD505-2E9C-101B-9397-08002B2CF9AE}" pid="66" name="AnalysisName">
    <vt:lpwstr/>
  </property>
  <property fmtid="{D5CDD505-2E9C-101B-9397-08002B2CF9AE}" pid="67" name="NLLMtptCodeTaxHTField0">
    <vt:lpwstr/>
  </property>
  <property fmtid="{D5CDD505-2E9C-101B-9397-08002B2CF9AE}" pid="68" name="NLLLatestProjectTrackingDate">
    <vt:lpwstr/>
  </property>
  <property fmtid="{D5CDD505-2E9C-101B-9397-08002B2CF9AE}" pid="69" name="NLLDocumentType">
    <vt:lpwstr>1021</vt:lpwstr>
  </property>
  <property fmtid="{D5CDD505-2E9C-101B-9397-08002B2CF9AE}" pid="70" name="NLLProjectTypeText">
    <vt:lpwstr/>
  </property>
  <property fmtid="{D5CDD505-2E9C-101B-9397-08002B2CF9AE}" pid="71" name="NLLEstablishingDate">
    <vt:lpwstr/>
  </property>
  <property fmtid="{D5CDD505-2E9C-101B-9397-08002B2CF9AE}" pid="72" name="NLLProjectMember">
    <vt:lpwstr/>
  </property>
  <property fmtid="{D5CDD505-2E9C-101B-9397-08002B2CF9AE}" pid="73" name="NLLProcessTeamLookup">
    <vt:lpwstr/>
  </property>
  <property fmtid="{D5CDD505-2E9C-101B-9397-08002B2CF9AE}" pid="74" name="CareActionCodeNonSurgicalTaxHTField0">
    <vt:lpwstr/>
  </property>
  <property fmtid="{D5CDD505-2E9C-101B-9397-08002B2CF9AE}" pid="75" name="CompulsoryActionTaxHTField0">
    <vt:lpwstr/>
  </property>
  <property fmtid="{D5CDD505-2E9C-101B-9397-08002B2CF9AE}" pid="76" name="NLLMeetingType">
    <vt:lpwstr/>
  </property>
  <property fmtid="{D5CDD505-2E9C-101B-9397-08002B2CF9AE}" pid="77" name="NLLProjectName">
    <vt:lpwstr/>
  </property>
  <property fmtid="{D5CDD505-2E9C-101B-9397-08002B2CF9AE}" pid="78" name="_dlc_policyId">
    <vt:lpwstr>0x010100D7963E0E5B7A40E5AEA07389401D709F007B1238BBD93543428C20870054E92DBF|1214505165</vt:lpwstr>
  </property>
  <property fmtid="{D5CDD505-2E9C-101B-9397-08002B2CF9AE}" pid="79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80" name="_dlc_DocIdItemGuid">
    <vt:lpwstr>2d38b318-8924-48b3-81d8-1e874d1eb5fe</vt:lpwstr>
  </property>
  <property fmtid="{D5CDD505-2E9C-101B-9397-08002B2CF9AE}" pid="82" name="TaxCatchAll">
    <vt:lpwstr>986;#;#1021;#;#1687;#</vt:lpwstr>
  </property>
  <property fmtid="{D5CDD505-2E9C-101B-9397-08002B2CF9AE}" pid="84" name="Order">
    <vt:r8>1855300</vt:r8>
  </property>
  <property fmtid="{D5CDD505-2E9C-101B-9397-08002B2CF9AE}" pid="85" name="xd_ProgID">
    <vt:lpwstr/>
  </property>
  <property fmtid="{D5CDD505-2E9C-101B-9397-08002B2CF9AE}" pid="86" name="_SourceUrl">
    <vt:lpwstr/>
  </property>
  <property fmtid="{D5CDD505-2E9C-101B-9397-08002B2CF9AE}" pid="87" name="_SharedFileIndex">
    <vt:lpwstr/>
  </property>
  <property fmtid="{D5CDD505-2E9C-101B-9397-08002B2CF9AE}" pid="88" name="TemplateUrl">
    <vt:lpwstr/>
  </property>
  <property fmtid="{D5CDD505-2E9C-101B-9397-08002B2CF9AE}" pid="90" name="NLLDecisionLevelGoverning">
    <vt:lpwstr/>
  </property>
  <property fmtid="{D5CDD505-2E9C-101B-9397-08002B2CF9AE}" pid="91" name="NLLFactOwner">
    <vt:lpwstr/>
  </property>
  <property fmtid="{D5CDD505-2E9C-101B-9397-08002B2CF9AE}" pid="92" name="NLLFactOwnerText">
    <vt:lpwstr/>
  </property>
  <property fmtid="{D5CDD505-2E9C-101B-9397-08002B2CF9AE}" pid="93" name="xd_Signature">
    <vt:bool>false</vt:bool>
  </property>
  <property fmtid="{D5CDD505-2E9C-101B-9397-08002B2CF9AE}" pid="94" name="NLLDecisionLevel">
    <vt:lpwstr/>
  </property>
  <property fmtid="{D5CDD505-2E9C-101B-9397-08002B2CF9AE}" pid="95" name="NLLPTCProcessLeader">
    <vt:lpwstr/>
  </property>
  <property fmtid="{D5CDD505-2E9C-101B-9397-08002B2CF9AE}" pid="97" name="NLLPTCVISEditor">
    <vt:lpwstr/>
  </property>
</Properties>
</file>